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26"/>
  </p:handoutMasterIdLst>
  <p:sldIdLst>
    <p:sldId id="256" r:id="rId2"/>
    <p:sldId id="258" r:id="rId3"/>
    <p:sldId id="273" r:id="rId4"/>
    <p:sldId id="257" r:id="rId5"/>
    <p:sldId id="274" r:id="rId6"/>
    <p:sldId id="259" r:id="rId7"/>
    <p:sldId id="275" r:id="rId8"/>
    <p:sldId id="260" r:id="rId9"/>
    <p:sldId id="276" r:id="rId10"/>
    <p:sldId id="261" r:id="rId11"/>
    <p:sldId id="277" r:id="rId12"/>
    <p:sldId id="262" r:id="rId13"/>
    <p:sldId id="278" r:id="rId14"/>
    <p:sldId id="263" r:id="rId15"/>
    <p:sldId id="279" r:id="rId16"/>
    <p:sldId id="264" r:id="rId17"/>
    <p:sldId id="272" r:id="rId18"/>
    <p:sldId id="268" r:id="rId19"/>
    <p:sldId id="265" r:id="rId20"/>
    <p:sldId id="269" r:id="rId21"/>
    <p:sldId id="266" r:id="rId22"/>
    <p:sldId id="270" r:id="rId23"/>
    <p:sldId id="271" r:id="rId24"/>
    <p:sldId id="267" r:id="rId2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3"/>
    <p:restoredTop sz="94643"/>
  </p:normalViewPr>
  <p:slideViewPr>
    <p:cSldViewPr snapToGrid="0" snapToObjects="1">
      <p:cViewPr varScale="1">
        <p:scale>
          <a:sx n="120" d="100"/>
          <a:sy n="120" d="100"/>
        </p:scale>
        <p:origin x="18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B0CD312-148F-6A44-8905-4847AC9CCA24}" type="datetimeFigureOut">
              <a:rPr lang="en-US" smtClean="0"/>
              <a:t>9/12/16</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7D28975E-811F-C54E-8351-F5CC8320420A}" type="slidenum">
              <a:rPr lang="en-US" smtClean="0"/>
              <a:t>‹#›</a:t>
            </a:fld>
            <a:endParaRPr lang="en-US"/>
          </a:p>
        </p:txBody>
      </p:sp>
    </p:spTree>
    <p:extLst>
      <p:ext uri="{BB962C8B-B14F-4D97-AF65-F5344CB8AC3E}">
        <p14:creationId xmlns:p14="http://schemas.microsoft.com/office/powerpoint/2010/main" val="255161013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7353A1-564D-9946-BF99-B1CCAFA72E6C}"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353A1-564D-9946-BF99-B1CCAFA72E6C}"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353A1-564D-9946-BF99-B1CCAFA72E6C}"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353A1-564D-9946-BF99-B1CCAFA72E6C}"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7353A1-564D-9946-BF99-B1CCAFA72E6C}"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7353A1-564D-9946-BF99-B1CCAFA72E6C}" type="datetimeFigureOut">
              <a:rPr lang="en-US" smtClean="0"/>
              <a:t>9/12/16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7353A1-564D-9946-BF99-B1CCAFA72E6C}" type="datetimeFigureOut">
              <a:rPr lang="en-US" smtClean="0"/>
              <a:t>9/12/16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7353A1-564D-9946-BF99-B1CCAFA72E6C}" type="datetimeFigureOut">
              <a:rPr lang="en-US" smtClean="0"/>
              <a:t>9/12/16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353A1-564D-9946-BF99-B1CCAFA72E6C}" type="datetimeFigureOut">
              <a:rPr lang="en-US" smtClean="0"/>
              <a:t>9/12/16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353A1-564D-9946-BF99-B1CCAFA72E6C}" type="datetimeFigureOut">
              <a:rPr lang="en-US" smtClean="0"/>
              <a:t>9/12/16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353A1-564D-9946-BF99-B1CCAFA72E6C}" type="datetimeFigureOut">
              <a:rPr lang="en-US" smtClean="0"/>
              <a:t>9/12/16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46BF2-544D-7944-9569-43D0D219CFCA}"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353A1-564D-9946-BF99-B1CCAFA72E6C}" type="datetimeFigureOut">
              <a:rPr lang="en-US" smtClean="0"/>
              <a:t>9/12/16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46BF2-544D-7944-9569-43D0D219CFCA}"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4.mp4"/><Relationship Id="rId2" Type="http://schemas.openxmlformats.org/officeDocument/2006/relationships/video" Target="../media/media4.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5.mp4"/><Relationship Id="rId2" Type="http://schemas.openxmlformats.org/officeDocument/2006/relationships/video" Target="../media/media5.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6.mp4"/><Relationship Id="rId2" Type="http://schemas.openxmlformats.org/officeDocument/2006/relationships/video" Target="../media/media6.mp4"/></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3.mp4"/><Relationship Id="rId2" Type="http://schemas.openxmlformats.org/officeDocument/2006/relationships/video" Target="../media/media3.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9937" y="4837341"/>
            <a:ext cx="7772400" cy="1166953"/>
          </a:xfrm>
        </p:spPr>
        <p:txBody>
          <a:bodyPr>
            <a:normAutofit/>
          </a:bodyPr>
          <a:lstStyle/>
          <a:p>
            <a:r>
              <a:rPr lang="en-US" sz="4000" dirty="0" smtClean="0"/>
              <a:t>A Brief Introduction to Case Analysis</a:t>
            </a:r>
            <a:endParaRPr lang="en-US" sz="4000" dirty="0"/>
          </a:p>
        </p:txBody>
      </p:sp>
      <p:pic>
        <p:nvPicPr>
          <p:cNvPr id="4" name="Picture 3"/>
          <p:cNvPicPr>
            <a:picLocks noChangeAspect="1"/>
          </p:cNvPicPr>
          <p:nvPr/>
        </p:nvPicPr>
        <p:blipFill>
          <a:blip r:embed="rId2"/>
          <a:stretch>
            <a:fillRect/>
          </a:stretch>
        </p:blipFill>
        <p:spPr>
          <a:xfrm>
            <a:off x="2334274" y="363235"/>
            <a:ext cx="4523726" cy="3405360"/>
          </a:xfrm>
          <a:prstGeom prst="rect">
            <a:avLst/>
          </a:prstGeom>
        </p:spPr>
      </p:pic>
    </p:spTree>
    <p:extLst>
      <p:ext uri="{BB962C8B-B14F-4D97-AF65-F5344CB8AC3E}">
        <p14:creationId xmlns:p14="http://schemas.microsoft.com/office/powerpoint/2010/main" val="3703776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 I.D. Success and Failure</a:t>
            </a:r>
            <a:endParaRPr lang="en-US" dirty="0"/>
          </a:p>
        </p:txBody>
      </p:sp>
      <p:sp>
        <p:nvSpPr>
          <p:cNvPr id="3" name="Content Placeholder 2"/>
          <p:cNvSpPr>
            <a:spLocks noGrp="1"/>
          </p:cNvSpPr>
          <p:nvPr>
            <p:ph idx="1"/>
          </p:nvPr>
        </p:nvSpPr>
        <p:spPr/>
        <p:txBody>
          <a:bodyPr>
            <a:normAutofit/>
          </a:bodyPr>
          <a:lstStyle/>
          <a:p>
            <a:r>
              <a:rPr lang="en-US" dirty="0"/>
              <a:t>Identify the successful aspects of this response as well as its failures.</a:t>
            </a:r>
          </a:p>
          <a:p>
            <a:pPr lvl="1"/>
            <a:r>
              <a:rPr lang="en-US" dirty="0"/>
              <a:t>Indicate whether or not each aspect of the response met its goal and whether the response overall was well-</a:t>
            </a:r>
            <a:r>
              <a:rPr lang="en-US" dirty="0" smtClean="0"/>
              <a:t>crafted.</a:t>
            </a:r>
          </a:p>
          <a:p>
            <a:pPr lvl="1"/>
            <a:r>
              <a:rPr lang="en-US" dirty="0" smtClean="0"/>
              <a:t>Use specific examples!</a:t>
            </a:r>
          </a:p>
          <a:p>
            <a:pPr lvl="2"/>
            <a:r>
              <a:rPr lang="en-US" dirty="0" smtClean="0"/>
              <a:t>What were the goals and were they met?</a:t>
            </a:r>
          </a:p>
          <a:p>
            <a:pPr lvl="2"/>
            <a:r>
              <a:rPr lang="en-US" dirty="0"/>
              <a:t>A</a:t>
            </a:r>
            <a:r>
              <a:rPr lang="en-US" dirty="0" smtClean="0"/>
              <a:t>nalyze </a:t>
            </a:r>
            <a:r>
              <a:rPr lang="en-US" dirty="0"/>
              <a:t>broader issues, like </a:t>
            </a:r>
            <a:r>
              <a:rPr lang="en-US" dirty="0" smtClean="0"/>
              <a:t>the use of marketing mix strategies, </a:t>
            </a:r>
            <a:r>
              <a:rPr lang="en-US" dirty="0"/>
              <a:t>to talk about the response as a whole.</a:t>
            </a:r>
          </a:p>
        </p:txBody>
      </p:sp>
    </p:spTree>
    <p:extLst>
      <p:ext uri="{BB962C8B-B14F-4D97-AF65-F5344CB8AC3E}">
        <p14:creationId xmlns:p14="http://schemas.microsoft.com/office/powerpoint/2010/main" val="3990178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381" y="1943692"/>
            <a:ext cx="7593857" cy="3776624"/>
          </a:xfrm>
        </p:spPr>
      </p:pic>
    </p:spTree>
    <p:extLst>
      <p:ext uri="{BB962C8B-B14F-4D97-AF65-F5344CB8AC3E}">
        <p14:creationId xmlns:p14="http://schemas.microsoft.com/office/powerpoint/2010/main" val="1940218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 Make Your Assessment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Point to successes, failures, unforeseen results, and inadequate measures.</a:t>
            </a:r>
          </a:p>
          <a:p>
            <a:r>
              <a:rPr lang="en-US" dirty="0"/>
              <a:t>Suggest alternative or improved measures that could have been taken by the business, using specific examples and backing up your suggestions with data and calculations</a:t>
            </a:r>
            <a:r>
              <a:rPr lang="en-US" dirty="0" smtClean="0"/>
              <a:t>.</a:t>
            </a:r>
          </a:p>
          <a:p>
            <a:pPr lvl="1"/>
            <a:r>
              <a:rPr lang="en-US" dirty="0" smtClean="0"/>
              <a:t>Do not suggest alternatives that are not relevant or impossible to implement.</a:t>
            </a:r>
          </a:p>
          <a:p>
            <a:pPr lvl="1"/>
            <a:r>
              <a:rPr lang="en-US" dirty="0" smtClean="0"/>
              <a:t>Honor the constraints that are given in the case.</a:t>
            </a:r>
          </a:p>
          <a:p>
            <a:pPr lvl="2"/>
            <a:r>
              <a:rPr lang="en-US" dirty="0" smtClean="0"/>
              <a:t>Don’t suggest actions for which there are no resources!</a:t>
            </a:r>
          </a:p>
          <a:p>
            <a:pPr lvl="2"/>
            <a:r>
              <a:rPr lang="en-US" dirty="0" smtClean="0"/>
              <a:t>Be realistic, especially with regards to costs!</a:t>
            </a:r>
            <a:endParaRPr lang="en-US" dirty="0"/>
          </a:p>
        </p:txBody>
      </p:sp>
    </p:spTree>
    <p:extLst>
      <p:ext uri="{BB962C8B-B14F-4D97-AF65-F5344CB8AC3E}">
        <p14:creationId xmlns:p14="http://schemas.microsoft.com/office/powerpoint/2010/main" val="712043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046" y="1592492"/>
            <a:ext cx="8177326" cy="4595657"/>
          </a:xfrm>
        </p:spPr>
      </p:pic>
    </p:spTree>
    <p:extLst>
      <p:ext uri="{BB962C8B-B14F-4D97-AF65-F5344CB8AC3E}">
        <p14:creationId xmlns:p14="http://schemas.microsoft.com/office/powerpoint/2010/main" val="1097567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 Recommendations</a:t>
            </a:r>
            <a:endParaRPr lang="en-US" dirty="0"/>
          </a:p>
        </p:txBody>
      </p:sp>
      <p:sp>
        <p:nvSpPr>
          <p:cNvPr id="3" name="Content Placeholder 2"/>
          <p:cNvSpPr>
            <a:spLocks noGrp="1"/>
          </p:cNvSpPr>
          <p:nvPr>
            <p:ph idx="1"/>
          </p:nvPr>
        </p:nvSpPr>
        <p:spPr/>
        <p:txBody>
          <a:bodyPr/>
          <a:lstStyle/>
          <a:p>
            <a:r>
              <a:rPr lang="en-US" dirty="0"/>
              <a:t>Describe what changes you would make in the business to arrive at the measures you </a:t>
            </a:r>
            <a:r>
              <a:rPr lang="en-US" dirty="0" smtClean="0"/>
              <a:t>proposed, including:</a:t>
            </a:r>
          </a:p>
          <a:p>
            <a:pPr lvl="1"/>
            <a:r>
              <a:rPr lang="en-US" dirty="0"/>
              <a:t>C</a:t>
            </a:r>
            <a:r>
              <a:rPr lang="en-US" dirty="0" smtClean="0"/>
              <a:t>hanges </a:t>
            </a:r>
            <a:r>
              <a:rPr lang="en-US" dirty="0"/>
              <a:t>to </a:t>
            </a:r>
            <a:r>
              <a:rPr lang="en-US" dirty="0" smtClean="0"/>
              <a:t>organization itself</a:t>
            </a:r>
            <a:endParaRPr lang="en-US" dirty="0"/>
          </a:p>
          <a:p>
            <a:pPr lvl="1"/>
            <a:r>
              <a:rPr lang="en-US" dirty="0" smtClean="0"/>
              <a:t>New Marketing Strategies</a:t>
            </a:r>
          </a:p>
          <a:p>
            <a:pPr lvl="1"/>
            <a:r>
              <a:rPr lang="en-US" dirty="0" smtClean="0"/>
              <a:t>New Customer Segments or Target Markets</a:t>
            </a:r>
          </a:p>
          <a:p>
            <a:pPr lvl="1"/>
            <a:r>
              <a:rPr lang="en-US" dirty="0" smtClean="0"/>
              <a:t>Expansion or contraction</a:t>
            </a:r>
          </a:p>
          <a:p>
            <a:pPr lvl="1"/>
            <a:r>
              <a:rPr lang="en-US" dirty="0" smtClean="0"/>
              <a:t>Promotion and Advertising</a:t>
            </a:r>
          </a:p>
          <a:p>
            <a:pPr lvl="1"/>
            <a:endParaRPr lang="en-US" dirty="0"/>
          </a:p>
        </p:txBody>
      </p:sp>
    </p:spTree>
    <p:extLst>
      <p:ext uri="{BB962C8B-B14F-4D97-AF65-F5344CB8AC3E}">
        <p14:creationId xmlns:p14="http://schemas.microsoft.com/office/powerpoint/2010/main" val="3590245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69042"/>
            <a:ext cx="8241505" cy="3444949"/>
          </a:xfrm>
        </p:spPr>
      </p:pic>
    </p:spTree>
    <p:extLst>
      <p:ext uri="{BB962C8B-B14F-4D97-AF65-F5344CB8AC3E}">
        <p14:creationId xmlns:p14="http://schemas.microsoft.com/office/powerpoint/2010/main" val="1007505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or Science?</a:t>
            </a:r>
            <a:endParaRPr lang="en-US" dirty="0"/>
          </a:p>
        </p:txBody>
      </p:sp>
      <p:sp>
        <p:nvSpPr>
          <p:cNvPr id="3" name="Content Placeholder 2"/>
          <p:cNvSpPr>
            <a:spLocks noGrp="1"/>
          </p:cNvSpPr>
          <p:nvPr>
            <p:ph idx="1"/>
          </p:nvPr>
        </p:nvSpPr>
        <p:spPr/>
        <p:txBody>
          <a:bodyPr>
            <a:normAutofit lnSpcReduction="10000"/>
          </a:bodyPr>
          <a:lstStyle/>
          <a:p>
            <a:r>
              <a:rPr lang="en-US" dirty="0" smtClean="0"/>
              <a:t>Case studies are an effective learning tool because there are many ways to arrive at a good strategy.</a:t>
            </a:r>
          </a:p>
          <a:p>
            <a:r>
              <a:rPr lang="en-US" dirty="0" smtClean="0"/>
              <a:t>Often, case analysis is more of an art than a science – it  requires creativity and critical thinking!</a:t>
            </a:r>
          </a:p>
          <a:p>
            <a:r>
              <a:rPr lang="en-US" dirty="0" smtClean="0"/>
              <a:t>At the same time, it is more of a science than an art – all the creativity in the world won’t save a flawed analysis.</a:t>
            </a:r>
          </a:p>
        </p:txBody>
      </p:sp>
    </p:spTree>
    <p:extLst>
      <p:ext uri="{BB962C8B-B14F-4D97-AF65-F5344CB8AC3E}">
        <p14:creationId xmlns:p14="http://schemas.microsoft.com/office/powerpoint/2010/main" val="2155733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Presentation Format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Introduction</a:t>
            </a:r>
          </a:p>
          <a:p>
            <a:pPr lvl="1"/>
            <a:r>
              <a:rPr lang="en-US" dirty="0" smtClean="0"/>
              <a:t>Key case problems</a:t>
            </a:r>
          </a:p>
          <a:p>
            <a:pPr lvl="1"/>
            <a:r>
              <a:rPr lang="en-US" dirty="0" smtClean="0"/>
              <a:t>Critical incidents and interesting case data</a:t>
            </a:r>
          </a:p>
          <a:p>
            <a:r>
              <a:rPr lang="en-US" dirty="0" smtClean="0"/>
              <a:t>Analysis (should be built on what we have been learning)</a:t>
            </a:r>
          </a:p>
          <a:p>
            <a:pPr lvl="1"/>
            <a:r>
              <a:rPr lang="en-US" dirty="0" smtClean="0"/>
              <a:t>Marketing mix elements</a:t>
            </a:r>
          </a:p>
          <a:p>
            <a:pPr lvl="1"/>
            <a:r>
              <a:rPr lang="en-US" dirty="0" smtClean="0"/>
              <a:t>STP elements</a:t>
            </a:r>
          </a:p>
          <a:p>
            <a:pPr lvl="1"/>
            <a:r>
              <a:rPr lang="en-US" dirty="0" smtClean="0"/>
              <a:t>Strategic considerations &amp; concepts present</a:t>
            </a:r>
          </a:p>
          <a:p>
            <a:r>
              <a:rPr lang="en-US" dirty="0" smtClean="0"/>
              <a:t>Possible (relevant) alternatives</a:t>
            </a:r>
          </a:p>
          <a:p>
            <a:r>
              <a:rPr lang="en-US" dirty="0" smtClean="0"/>
              <a:t>Recommendations</a:t>
            </a:r>
            <a:endParaRPr lang="en-US" dirty="0"/>
          </a:p>
        </p:txBody>
      </p:sp>
    </p:spTree>
    <p:extLst>
      <p:ext uri="{BB962C8B-B14F-4D97-AF65-F5344CB8AC3E}">
        <p14:creationId xmlns:p14="http://schemas.microsoft.com/office/powerpoint/2010/main" val="560424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 not want…</a:t>
            </a:r>
            <a:endParaRPr lang="en-US" dirty="0"/>
          </a:p>
        </p:txBody>
      </p:sp>
      <p:pic>
        <p:nvPicPr>
          <p:cNvPr id="4" name="Content Placeholder 3"/>
          <p:cNvPicPr>
            <a:picLocks noGrp="1" noChangeAspect="1"/>
          </p:cNvPicPr>
          <p:nvPr>
            <p:ph idx="1"/>
          </p:nvPr>
        </p:nvPicPr>
        <p:blipFill>
          <a:blip r:embed="rId2"/>
          <a:srcRect t="1420" b="1420"/>
          <a:stretch>
            <a:fillRect/>
          </a:stretch>
        </p:blipFill>
        <p:spPr/>
      </p:pic>
    </p:spTree>
    <p:extLst>
      <p:ext uri="{BB962C8B-B14F-4D97-AF65-F5344CB8AC3E}">
        <p14:creationId xmlns:p14="http://schemas.microsoft.com/office/powerpoint/2010/main" val="1326566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Mistakes with Case Presentations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a:t>Y</a:t>
            </a:r>
            <a:r>
              <a:rPr lang="en-US" dirty="0" smtClean="0"/>
              <a:t>our </a:t>
            </a:r>
            <a:r>
              <a:rPr lang="en-US" dirty="0"/>
              <a:t>presented analysis </a:t>
            </a:r>
            <a:r>
              <a:rPr lang="en-US" dirty="0" smtClean="0"/>
              <a:t>has little relation to your conclusions.</a:t>
            </a:r>
          </a:p>
          <a:p>
            <a:pPr lvl="1"/>
            <a:r>
              <a:rPr lang="en-US" dirty="0" smtClean="0"/>
              <a:t>Leave out analysis that is not relevant</a:t>
            </a:r>
          </a:p>
          <a:p>
            <a:pPr lvl="1"/>
            <a:r>
              <a:rPr lang="en-US" dirty="0" smtClean="0"/>
              <a:t>The purpose is not to look smart, but to convince us that your analysis and conclusions will be effective.</a:t>
            </a:r>
          </a:p>
          <a:p>
            <a:r>
              <a:rPr lang="en-US" dirty="0" smtClean="0"/>
              <a:t>Do not simply offer a plot summary of the case.</a:t>
            </a:r>
          </a:p>
          <a:p>
            <a:pPr lvl="1"/>
            <a:r>
              <a:rPr lang="en-US" dirty="0" smtClean="0"/>
              <a:t>Assume your audience had read the case, too.</a:t>
            </a:r>
          </a:p>
          <a:p>
            <a:pPr lvl="1"/>
            <a:r>
              <a:rPr lang="en-US" dirty="0" smtClean="0"/>
              <a:t>Present only those aspects that support your conclusions.</a:t>
            </a:r>
            <a:endParaRPr lang="en-US" dirty="0"/>
          </a:p>
          <a:p>
            <a:pPr lvl="1"/>
            <a:r>
              <a:rPr lang="en-US" dirty="0" smtClean="0"/>
              <a:t>Sell </a:t>
            </a:r>
            <a:r>
              <a:rPr lang="en-US" dirty="0"/>
              <a:t>us on your ideas</a:t>
            </a:r>
            <a:r>
              <a:rPr lang="en-US" dirty="0" smtClean="0"/>
              <a:t>!</a:t>
            </a:r>
          </a:p>
          <a:p>
            <a:r>
              <a:rPr lang="en-US" dirty="0" smtClean="0"/>
              <a:t>Stick to the time limit and make the most of your time.</a:t>
            </a:r>
          </a:p>
          <a:p>
            <a:pPr lvl="1"/>
            <a:r>
              <a:rPr lang="en-US" dirty="0" smtClean="0"/>
              <a:t>Do not present EVERYTHING you covered in your analysis, only what is relevant to your conclusions.</a:t>
            </a:r>
          </a:p>
          <a:p>
            <a:pPr lvl="1"/>
            <a:r>
              <a:rPr lang="en-US" dirty="0" smtClean="0"/>
              <a:t>At the same time…do not leave your ideas unsupported</a:t>
            </a:r>
          </a:p>
          <a:p>
            <a:endParaRPr lang="en-US" dirty="0"/>
          </a:p>
        </p:txBody>
      </p:sp>
    </p:spTree>
    <p:extLst>
      <p:ext uri="{BB962C8B-B14F-4D97-AF65-F5344CB8AC3E}">
        <p14:creationId xmlns:p14="http://schemas.microsoft.com/office/powerpoint/2010/main" val="2344763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Start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Read </a:t>
            </a:r>
            <a:r>
              <a:rPr lang="en-US" dirty="0"/>
              <a:t>a case study several </a:t>
            </a:r>
            <a:r>
              <a:rPr lang="en-US" dirty="0" smtClean="0"/>
              <a:t>times.</a:t>
            </a:r>
          </a:p>
          <a:p>
            <a:pPr lvl="1"/>
            <a:r>
              <a:rPr lang="en-US" dirty="0" smtClean="0"/>
              <a:t>First, read for </a:t>
            </a:r>
            <a:r>
              <a:rPr lang="en-US" dirty="0"/>
              <a:t>the basic </a:t>
            </a:r>
            <a:r>
              <a:rPr lang="en-US" dirty="0" smtClean="0"/>
              <a:t>details, like you would a novel or magazine article. Look at the case exhibits.</a:t>
            </a:r>
          </a:p>
          <a:p>
            <a:pPr lvl="2"/>
            <a:r>
              <a:rPr lang="en-US" dirty="0" smtClean="0"/>
              <a:t>What do the exhibits include? What do the case author(s) want you to know about the situation?</a:t>
            </a:r>
          </a:p>
          <a:p>
            <a:pPr lvl="1"/>
            <a:r>
              <a:rPr lang="en-US" dirty="0" smtClean="0"/>
              <a:t>After the first reading, think about what jumps out as the key problem in the case.</a:t>
            </a:r>
          </a:p>
          <a:p>
            <a:pPr lvl="1"/>
            <a:r>
              <a:rPr lang="en-US" dirty="0" smtClean="0"/>
              <a:t>Read a second time to look </a:t>
            </a:r>
            <a:r>
              <a:rPr lang="en-US" dirty="0"/>
              <a:t>for details about </a:t>
            </a:r>
            <a:r>
              <a:rPr lang="en-US" dirty="0" smtClean="0"/>
              <a:t>specific topics related to the key problem(s): </a:t>
            </a:r>
            <a:r>
              <a:rPr lang="en-US" dirty="0"/>
              <a:t>competitors, </a:t>
            </a:r>
            <a:r>
              <a:rPr lang="en-US" dirty="0" smtClean="0"/>
              <a:t>marketing </a:t>
            </a:r>
            <a:r>
              <a:rPr lang="en-US" dirty="0"/>
              <a:t>strategy, management structure, </a:t>
            </a:r>
            <a:r>
              <a:rPr lang="en-US" dirty="0" smtClean="0"/>
              <a:t>gains and losses.</a:t>
            </a:r>
          </a:p>
          <a:p>
            <a:pPr lvl="1"/>
            <a:r>
              <a:rPr lang="en-US" dirty="0" smtClean="0"/>
              <a:t>Highlight </a:t>
            </a:r>
            <a:r>
              <a:rPr lang="en-US" dirty="0"/>
              <a:t>phrases and sections relating to these topics and take notes</a:t>
            </a:r>
            <a:r>
              <a:rPr lang="en-US" dirty="0" smtClean="0"/>
              <a:t>.</a:t>
            </a:r>
          </a:p>
          <a:p>
            <a:r>
              <a:rPr lang="en-US" dirty="0" smtClean="0"/>
              <a:t>Always analyze the exhibits!</a:t>
            </a:r>
            <a:endParaRPr lang="en-US" dirty="0"/>
          </a:p>
        </p:txBody>
      </p:sp>
    </p:spTree>
    <p:extLst>
      <p:ext uri="{BB962C8B-B14F-4D97-AF65-F5344CB8AC3E}">
        <p14:creationId xmlns:p14="http://schemas.microsoft.com/office/powerpoint/2010/main" val="3657159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umblr_inline_nrjhggx8Lw1r2c05t_500.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76731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Mistakes with Case Presentations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Don’t be boring</a:t>
            </a:r>
          </a:p>
          <a:p>
            <a:pPr lvl="1"/>
            <a:r>
              <a:rPr lang="en-US" dirty="0"/>
              <a:t>You are telling a story with a beginning, middle and end</a:t>
            </a:r>
            <a:r>
              <a:rPr lang="en-US" dirty="0" smtClean="0"/>
              <a:t>.</a:t>
            </a:r>
          </a:p>
          <a:p>
            <a:pPr lvl="1"/>
            <a:r>
              <a:rPr lang="en-US" dirty="0" smtClean="0"/>
              <a:t>Don’t look bored in front of your audience. (Put out the energy that you want back.)</a:t>
            </a:r>
          </a:p>
          <a:p>
            <a:pPr lvl="1"/>
            <a:r>
              <a:rPr lang="en-US" dirty="0" smtClean="0"/>
              <a:t>Capture the imagination of your audience.</a:t>
            </a:r>
          </a:p>
          <a:p>
            <a:r>
              <a:rPr lang="en-US" dirty="0" smtClean="0"/>
              <a:t>Be prepared</a:t>
            </a:r>
          </a:p>
          <a:p>
            <a:pPr lvl="1"/>
            <a:r>
              <a:rPr lang="en-US" dirty="0" smtClean="0"/>
              <a:t>Do not wait until the last minute to prepare your presentation.</a:t>
            </a:r>
          </a:p>
          <a:p>
            <a:pPr lvl="1"/>
            <a:r>
              <a:rPr lang="en-US" dirty="0" smtClean="0"/>
              <a:t>If a group member has not participated in the analysis, it brings the whole group down.</a:t>
            </a:r>
          </a:p>
          <a:p>
            <a:pPr lvl="1"/>
            <a:r>
              <a:rPr lang="en-US" dirty="0" smtClean="0"/>
              <a:t>Rehearse! Know who is saying what to avoid “dead air time”.</a:t>
            </a:r>
            <a:endParaRPr lang="en-US" dirty="0"/>
          </a:p>
        </p:txBody>
      </p:sp>
    </p:spTree>
    <p:extLst>
      <p:ext uri="{BB962C8B-B14F-4D97-AF65-F5344CB8AC3E}">
        <p14:creationId xmlns:p14="http://schemas.microsoft.com/office/powerpoint/2010/main" val="429025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f76d566a16ef62da0479913da1a42f38d2d62ed1.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2013" y="1600200"/>
            <a:ext cx="7419975" cy="4525963"/>
          </a:xfrm>
        </p:spPr>
      </p:pic>
    </p:spTree>
    <p:extLst>
      <p:ext uri="{BB962C8B-B14F-4D97-AF65-F5344CB8AC3E}">
        <p14:creationId xmlns:p14="http://schemas.microsoft.com/office/powerpoint/2010/main" val="164706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Mistakes with Case Presentations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Organize your group</a:t>
            </a:r>
          </a:p>
          <a:p>
            <a:pPr lvl="1"/>
            <a:r>
              <a:rPr lang="en-US" dirty="0" smtClean="0"/>
              <a:t>Do not assume that someone else will do all the work.</a:t>
            </a:r>
          </a:p>
          <a:p>
            <a:pPr lvl="1"/>
            <a:r>
              <a:rPr lang="en-US" dirty="0" smtClean="0"/>
              <a:t>Have clear roles for who will complete which aspects of the case, and switch those roles regularly</a:t>
            </a:r>
          </a:p>
          <a:p>
            <a:pPr lvl="2"/>
            <a:r>
              <a:rPr lang="en-US" dirty="0" smtClean="0"/>
              <a:t>Analysis</a:t>
            </a:r>
          </a:p>
          <a:p>
            <a:pPr lvl="2"/>
            <a:r>
              <a:rPr lang="en-US" dirty="0" smtClean="0"/>
              <a:t>Develop spoken text and presentation bullet points</a:t>
            </a:r>
          </a:p>
          <a:p>
            <a:pPr lvl="2"/>
            <a:r>
              <a:rPr lang="en-US" dirty="0" smtClean="0"/>
              <a:t>Develop the final presentation deck</a:t>
            </a:r>
          </a:p>
          <a:p>
            <a:r>
              <a:rPr lang="en-US" dirty="0" smtClean="0"/>
              <a:t>Do not try to present if you have not read the case or participated in the presentation development!</a:t>
            </a:r>
          </a:p>
          <a:p>
            <a:pPr lvl="1"/>
            <a:r>
              <a:rPr lang="en-US" dirty="0" smtClean="0"/>
              <a:t>Kindly have your group remove your name from the case and stay seated.</a:t>
            </a:r>
          </a:p>
          <a:p>
            <a:pPr lvl="1"/>
            <a:r>
              <a:rPr lang="en-US" dirty="0" smtClean="0"/>
              <a:t>Everyone knows when you don’t know the case.</a:t>
            </a:r>
          </a:p>
          <a:p>
            <a:pPr lvl="1"/>
            <a:r>
              <a:rPr lang="en-US" dirty="0" smtClean="0"/>
              <a:t>Nobody will judge you for being nervous, but they will judge you for being unprepared!</a:t>
            </a:r>
          </a:p>
        </p:txBody>
      </p:sp>
    </p:spTree>
    <p:extLst>
      <p:ext uri="{BB962C8B-B14F-4D97-AF65-F5344CB8AC3E}">
        <p14:creationId xmlns:p14="http://schemas.microsoft.com/office/powerpoint/2010/main" val="555098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breaks-the-dress-cod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730375"/>
            <a:ext cx="8229600" cy="4265613"/>
          </a:xfrm>
        </p:spPr>
      </p:pic>
    </p:spTree>
    <p:extLst>
      <p:ext uri="{BB962C8B-B14F-4D97-AF65-F5344CB8AC3E}">
        <p14:creationId xmlns:p14="http://schemas.microsoft.com/office/powerpoint/2010/main" val="410795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iphy.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600200"/>
            <a:ext cx="8053388" cy="4525963"/>
          </a:xfrm>
        </p:spPr>
      </p:pic>
    </p:spTree>
    <p:extLst>
      <p:ext uri="{BB962C8B-B14F-4D97-AF65-F5344CB8AC3E}">
        <p14:creationId xmlns:p14="http://schemas.microsoft.com/office/powerpoint/2010/main" val="2486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 Examine </a:t>
            </a:r>
            <a:r>
              <a:rPr lang="en-US" dirty="0"/>
              <a:t>and D</a:t>
            </a:r>
            <a:r>
              <a:rPr lang="en-US" dirty="0" smtClean="0"/>
              <a:t>escribe</a:t>
            </a:r>
            <a:endParaRPr lang="en-US" dirty="0"/>
          </a:p>
        </p:txBody>
      </p:sp>
      <p:sp>
        <p:nvSpPr>
          <p:cNvPr id="3" name="Content Placeholder 2"/>
          <p:cNvSpPr>
            <a:spLocks noGrp="1"/>
          </p:cNvSpPr>
          <p:nvPr>
            <p:ph idx="1"/>
          </p:nvPr>
        </p:nvSpPr>
        <p:spPr/>
        <p:txBody>
          <a:bodyPr>
            <a:normAutofit/>
          </a:bodyPr>
          <a:lstStyle/>
          <a:p>
            <a:r>
              <a:rPr lang="en-US" dirty="0"/>
              <a:t>Examine and describe the business environment relevant to the case study.</a:t>
            </a:r>
          </a:p>
          <a:p>
            <a:pPr lvl="1"/>
            <a:r>
              <a:rPr lang="en-US" dirty="0"/>
              <a:t>Describe the nature of the organization under consideration and its </a:t>
            </a:r>
            <a:r>
              <a:rPr lang="en-US" dirty="0" smtClean="0"/>
              <a:t>competitors.</a:t>
            </a:r>
          </a:p>
          <a:p>
            <a:pPr lvl="1"/>
            <a:r>
              <a:rPr lang="en-US" dirty="0" smtClean="0"/>
              <a:t>Examine </a:t>
            </a:r>
            <a:r>
              <a:rPr lang="en-US" dirty="0"/>
              <a:t>general information about the market and customer </a:t>
            </a:r>
            <a:r>
              <a:rPr lang="en-US" dirty="0" smtClean="0"/>
              <a:t>base.</a:t>
            </a:r>
          </a:p>
          <a:p>
            <a:pPr lvl="1"/>
            <a:r>
              <a:rPr lang="en-US" dirty="0" smtClean="0"/>
              <a:t>Indicate </a:t>
            </a:r>
            <a:r>
              <a:rPr lang="en-US" dirty="0"/>
              <a:t>any significant changes in the business environment or any new endeavors upon which the business is embarking.</a:t>
            </a:r>
          </a:p>
        </p:txBody>
      </p:sp>
    </p:spTree>
    <p:extLst>
      <p:ext uri="{BB962C8B-B14F-4D97-AF65-F5344CB8AC3E}">
        <p14:creationId xmlns:p14="http://schemas.microsoft.com/office/powerpoint/2010/main" val="3351000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hat does that mean.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5950" y="1600200"/>
            <a:ext cx="7912100" cy="4525963"/>
          </a:xfrm>
        </p:spPr>
      </p:pic>
    </p:spTree>
    <p:extLst>
      <p:ext uri="{BB962C8B-B14F-4D97-AF65-F5344CB8AC3E}">
        <p14:creationId xmlns:p14="http://schemas.microsoft.com/office/powerpoint/2010/main" val="138080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 Key Problem(s)</a:t>
            </a:r>
            <a:endParaRPr lang="en-US" dirty="0"/>
          </a:p>
        </p:txBody>
      </p:sp>
      <p:sp>
        <p:nvSpPr>
          <p:cNvPr id="3" name="Content Placeholder 2"/>
          <p:cNvSpPr>
            <a:spLocks noGrp="1"/>
          </p:cNvSpPr>
          <p:nvPr>
            <p:ph idx="1"/>
          </p:nvPr>
        </p:nvSpPr>
        <p:spPr/>
        <p:txBody>
          <a:bodyPr>
            <a:normAutofit/>
          </a:bodyPr>
          <a:lstStyle/>
          <a:p>
            <a:r>
              <a:rPr lang="en-US" dirty="0" smtClean="0"/>
              <a:t>Usually, there </a:t>
            </a:r>
            <a:r>
              <a:rPr lang="en-US" dirty="0"/>
              <a:t>will be several </a:t>
            </a:r>
            <a:r>
              <a:rPr lang="en-US" dirty="0" smtClean="0"/>
              <a:t>factors </a:t>
            </a:r>
            <a:r>
              <a:rPr lang="en-US" dirty="0"/>
              <a:t>at play. </a:t>
            </a:r>
            <a:endParaRPr lang="en-US" dirty="0" smtClean="0"/>
          </a:p>
          <a:p>
            <a:pPr lvl="1"/>
            <a:r>
              <a:rPr lang="en-US" dirty="0" smtClean="0"/>
              <a:t>Decide </a:t>
            </a:r>
            <a:r>
              <a:rPr lang="en-US" dirty="0"/>
              <a:t>which is the main concern of the case study by examining what most of the data talks about, the main problems facing the business, and the conclusions at the end of the </a:t>
            </a:r>
            <a:r>
              <a:rPr lang="en-US" dirty="0" smtClean="0"/>
              <a:t>study.</a:t>
            </a:r>
          </a:p>
          <a:p>
            <a:pPr lvl="1"/>
            <a:r>
              <a:rPr lang="en-US" dirty="0" smtClean="0"/>
              <a:t>Examples </a:t>
            </a:r>
            <a:r>
              <a:rPr lang="en-US" dirty="0"/>
              <a:t>might </a:t>
            </a:r>
            <a:r>
              <a:rPr lang="en-US" dirty="0" smtClean="0"/>
              <a:t>include:</a:t>
            </a:r>
          </a:p>
          <a:p>
            <a:pPr lvl="2"/>
            <a:r>
              <a:rPr lang="en-US" dirty="0" smtClean="0"/>
              <a:t>expansion </a:t>
            </a:r>
            <a:r>
              <a:rPr lang="en-US" dirty="0"/>
              <a:t>into a new </a:t>
            </a:r>
            <a:r>
              <a:rPr lang="en-US" dirty="0" smtClean="0"/>
              <a:t>market</a:t>
            </a:r>
            <a:endParaRPr lang="en-US" dirty="0"/>
          </a:p>
          <a:p>
            <a:pPr lvl="2"/>
            <a:r>
              <a:rPr lang="en-US" dirty="0" smtClean="0"/>
              <a:t>response </a:t>
            </a:r>
            <a:r>
              <a:rPr lang="en-US" dirty="0"/>
              <a:t>to a competitor's marketing </a:t>
            </a:r>
            <a:r>
              <a:rPr lang="en-US" dirty="0" smtClean="0"/>
              <a:t>campaign</a:t>
            </a:r>
          </a:p>
          <a:p>
            <a:pPr lvl="2"/>
            <a:r>
              <a:rPr lang="en-US" dirty="0" smtClean="0"/>
              <a:t>a </a:t>
            </a:r>
            <a:r>
              <a:rPr lang="en-US" dirty="0"/>
              <a:t>changing customer </a:t>
            </a:r>
            <a:r>
              <a:rPr lang="en-US" dirty="0" smtClean="0"/>
              <a:t>base</a:t>
            </a:r>
            <a:endParaRPr lang="en-US" dirty="0"/>
          </a:p>
        </p:txBody>
      </p:sp>
    </p:spTree>
    <p:extLst>
      <p:ext uri="{BB962C8B-B14F-4D97-AF65-F5344CB8AC3E}">
        <p14:creationId xmlns:p14="http://schemas.microsoft.com/office/powerpoint/2010/main" val="752644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roble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747838"/>
            <a:ext cx="8229600" cy="4230687"/>
          </a:xfrm>
        </p:spPr>
      </p:pic>
    </p:spTree>
    <p:extLst>
      <p:ext uri="{BB962C8B-B14F-4D97-AF65-F5344CB8AC3E}">
        <p14:creationId xmlns:p14="http://schemas.microsoft.com/office/powerpoint/2010/main" val="32697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 Problem Response</a:t>
            </a:r>
            <a:endParaRPr lang="en-US" dirty="0"/>
          </a:p>
        </p:txBody>
      </p:sp>
      <p:sp>
        <p:nvSpPr>
          <p:cNvPr id="3" name="Content Placeholder 2"/>
          <p:cNvSpPr>
            <a:spLocks noGrp="1"/>
          </p:cNvSpPr>
          <p:nvPr>
            <p:ph idx="1"/>
          </p:nvPr>
        </p:nvSpPr>
        <p:spPr/>
        <p:txBody>
          <a:bodyPr/>
          <a:lstStyle/>
          <a:p>
            <a:r>
              <a:rPr lang="en-US" dirty="0"/>
              <a:t>Describe how the business responds to these issues or problems.</a:t>
            </a:r>
          </a:p>
          <a:p>
            <a:pPr lvl="1"/>
            <a:r>
              <a:rPr lang="en-US" dirty="0"/>
              <a:t>Draw on the information you gathered and trace a chronological progression of steps taken (or not taken)</a:t>
            </a:r>
            <a:r>
              <a:rPr lang="en-US" dirty="0" smtClean="0"/>
              <a:t>.</a:t>
            </a:r>
          </a:p>
          <a:p>
            <a:pPr lvl="1"/>
            <a:r>
              <a:rPr lang="en-US" dirty="0" smtClean="0"/>
              <a:t>Cite </a:t>
            </a:r>
            <a:r>
              <a:rPr lang="en-US" dirty="0"/>
              <a:t>data included in the case study, such as increased marketing spending, </a:t>
            </a:r>
            <a:r>
              <a:rPr lang="en-US" dirty="0" smtClean="0"/>
              <a:t>change of market conditions, market research data, </a:t>
            </a:r>
            <a:r>
              <a:rPr lang="en-US" dirty="0"/>
              <a:t>etc.</a:t>
            </a:r>
          </a:p>
        </p:txBody>
      </p:sp>
    </p:spTree>
    <p:extLst>
      <p:ext uri="{BB962C8B-B14F-4D97-AF65-F5344CB8AC3E}">
        <p14:creationId xmlns:p14="http://schemas.microsoft.com/office/powerpoint/2010/main" val="2982296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500" y="1647031"/>
            <a:ext cx="7747000" cy="4432300"/>
          </a:xfrm>
        </p:spPr>
      </p:pic>
    </p:spTree>
    <p:extLst>
      <p:ext uri="{BB962C8B-B14F-4D97-AF65-F5344CB8AC3E}">
        <p14:creationId xmlns:p14="http://schemas.microsoft.com/office/powerpoint/2010/main" val="1969862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2945</TotalTime>
  <Words>951</Words>
  <Application>Microsoft Macintosh PowerPoint</Application>
  <PresentationFormat>On-screen Show (4:3)</PresentationFormat>
  <Paragraphs>91</Paragraphs>
  <Slides>24</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Black</vt:lpstr>
      <vt:lpstr>A Brief Introduction to Case Analysis</vt:lpstr>
      <vt:lpstr>To Start</vt:lpstr>
      <vt:lpstr>PowerPoint Presentation</vt:lpstr>
      <vt:lpstr>1 - Examine and Describe</vt:lpstr>
      <vt:lpstr>PowerPoint Presentation</vt:lpstr>
      <vt:lpstr>2 – Key Problem(s)</vt:lpstr>
      <vt:lpstr>PowerPoint Presentation</vt:lpstr>
      <vt:lpstr>3 - Problem Response</vt:lpstr>
      <vt:lpstr>PowerPoint Presentation</vt:lpstr>
      <vt:lpstr>4 – I.D. Success and Failure</vt:lpstr>
      <vt:lpstr>PowerPoint Presentation</vt:lpstr>
      <vt:lpstr>5 – Make Your Assessment</vt:lpstr>
      <vt:lpstr>PowerPoint Presentation</vt:lpstr>
      <vt:lpstr>6 – Recommendations</vt:lpstr>
      <vt:lpstr>PowerPoint Presentation</vt:lpstr>
      <vt:lpstr>Art or Science?</vt:lpstr>
      <vt:lpstr>Typical Presentation Format</vt:lpstr>
      <vt:lpstr>What we do not want…</vt:lpstr>
      <vt:lpstr>Common Mistakes with Case Presentations</vt:lpstr>
      <vt:lpstr>PowerPoint Presentation</vt:lpstr>
      <vt:lpstr>Common Mistakes with Case Presentations</vt:lpstr>
      <vt:lpstr>PowerPoint Presentation</vt:lpstr>
      <vt:lpstr>Common Mistakes with Case Presentations</vt:lpstr>
      <vt:lpstr>PowerPoint Presentation</vt:lpstr>
    </vt:vector>
  </TitlesOfParts>
  <Company>ESG Intelligence Consulting</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Introduction to Case Analysis</dc:title>
  <dc:creator>Robert Earhart</dc:creator>
  <cp:lastModifiedBy>Robert Earhart</cp:lastModifiedBy>
  <cp:revision>15</cp:revision>
  <cp:lastPrinted>2015-09-10T19:38:00Z</cp:lastPrinted>
  <dcterms:created xsi:type="dcterms:W3CDTF">2015-09-09T21:21:55Z</dcterms:created>
  <dcterms:modified xsi:type="dcterms:W3CDTF">2016-09-12T10:40:51Z</dcterms:modified>
</cp:coreProperties>
</file>